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30275213" cy="42803763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877356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10726200" y="10015920"/>
            <a:ext cx="877356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9938600" y="10015920"/>
            <a:ext cx="877356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1513440" y="22982760"/>
            <a:ext cx="877356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10726200" y="22982760"/>
            <a:ext cx="877356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9938600" y="22982760"/>
            <a:ext cx="877356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6960" cy="331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2;p2" descr=""/>
          <p:cNvPicPr/>
          <p:nvPr/>
        </p:nvPicPr>
        <p:blipFill>
          <a:blip r:embed="rId2"/>
          <a:stretch/>
        </p:blipFill>
        <p:spPr>
          <a:xfrm>
            <a:off x="1368000" y="756000"/>
            <a:ext cx="6478200" cy="2736000"/>
          </a:xfrm>
          <a:prstGeom prst="rect">
            <a:avLst/>
          </a:prstGeom>
          <a:ln w="0">
            <a:noFill/>
          </a:ln>
        </p:spPr>
      </p:pic>
      <p:cxnSp>
        <p:nvCxnSpPr>
          <p:cNvPr id="1" name="Google Shape;15;p2"/>
          <p:cNvCxnSpPr/>
          <p:nvPr/>
        </p:nvCxnSpPr>
        <p:spPr>
          <a:xfrm>
            <a:off x="10799640" y="1893960"/>
            <a:ext cx="17924760" cy="1800"/>
          </a:xfrm>
          <a:prstGeom prst="straightConnector1">
            <a:avLst/>
          </a:prstGeom>
          <a:ln w="9360">
            <a:solidFill>
              <a:srgbClr val="000000"/>
            </a:solidFill>
            <a:miter/>
          </a:ln>
        </p:spPr>
      </p:cxnSp>
      <p:cxnSp>
        <p:nvCxnSpPr>
          <p:cNvPr id="2" name="Google Shape;16;p2"/>
          <p:cNvCxnSpPr/>
          <p:nvPr/>
        </p:nvCxnSpPr>
        <p:spPr>
          <a:xfrm>
            <a:off x="1368000" y="4147200"/>
            <a:ext cx="27356400" cy="1800"/>
          </a:xfrm>
          <a:prstGeom prst="straightConnector1">
            <a:avLst/>
          </a:prstGeom>
          <a:ln w="19080">
            <a:solidFill>
              <a:srgbClr val="000000"/>
            </a:solidFill>
            <a:miter/>
          </a:ln>
        </p:spPr>
      </p:cxn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ubTitle"/>
          </p:nvPr>
        </p:nvSpPr>
        <p:spPr>
          <a:xfrm>
            <a:off x="10800000" y="2160000"/>
            <a:ext cx="5578200" cy="13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it-CH" sz="2800" spc="-1" strike="noStrike">
                <a:solidFill>
                  <a:schemeClr val="dk1"/>
                </a:solidFill>
                <a:latin typeface="Arial"/>
                <a:ea typeface="Arial"/>
              </a:rPr>
              <a:t>Student: Dylan Reid Ramelli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16971480" y="2160000"/>
            <a:ext cx="5578200" cy="13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-CH" sz="2800" spc="-1" strike="noStrike">
                <a:solidFill>
                  <a:schemeClr val="dk1"/>
                </a:solidFill>
                <a:latin typeface="Arial"/>
                <a:ea typeface="Arial"/>
              </a:rPr>
              <a:t>Advisor: Prof Rolf Krause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23142960" y="2160000"/>
            <a:ext cx="5578200" cy="13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-CH" sz="2800" spc="-1" strike="noStrike">
                <a:solidFill>
                  <a:schemeClr val="dk1"/>
                </a:solidFill>
                <a:latin typeface="Arial"/>
                <a:ea typeface="Arial"/>
              </a:rPr>
              <a:t>Co-Advisors: Dr Diego Rossinelli,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-CH" sz="2800" spc="-1" strike="noStrike">
                <a:solidFill>
                  <a:schemeClr val="dk1"/>
                </a:solidFill>
                <a:latin typeface="Arial"/>
                <a:ea typeface="Arial"/>
              </a:rPr>
              <a:t>Dr Patrick Zulian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10800000" y="756000"/>
            <a:ext cx="17921160" cy="113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it-CH" sz="4900" spc="-1" strike="noStrike">
                <a:solidFill>
                  <a:schemeClr val="dk1"/>
                </a:solidFill>
                <a:latin typeface="Arial"/>
                <a:ea typeface="Arial"/>
              </a:rPr>
              <a:t>Rotation of multidimensional signals with spectral schemes</a:t>
            </a:r>
            <a:endParaRPr b="0" lang="en-US" sz="4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" name="Google Shape;95;p14" descr=""/>
          <p:cNvPicPr/>
          <p:nvPr/>
        </p:nvPicPr>
        <p:blipFill>
          <a:blip r:embed="rId1"/>
          <a:stretch/>
        </p:blipFill>
        <p:spPr>
          <a:xfrm>
            <a:off x="2240280" y="4800600"/>
            <a:ext cx="25418880" cy="1449576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96;p14" descr=""/>
          <p:cNvPicPr/>
          <p:nvPr/>
        </p:nvPicPr>
        <p:blipFill>
          <a:blip r:embed="rId2"/>
          <a:stretch/>
        </p:blipFill>
        <p:spPr>
          <a:xfrm>
            <a:off x="1143000" y="27660600"/>
            <a:ext cx="8229600" cy="7175880"/>
          </a:xfrm>
          <a:prstGeom prst="rect">
            <a:avLst/>
          </a:prstGeom>
          <a:ln w="0">
            <a:noFill/>
          </a:ln>
        </p:spPr>
      </p:pic>
      <p:sp>
        <p:nvSpPr>
          <p:cNvPr id="47" name="Google Shape;97;p14"/>
          <p:cNvSpPr/>
          <p:nvPr/>
        </p:nvSpPr>
        <p:spPr>
          <a:xfrm>
            <a:off x="7235640" y="19477440"/>
            <a:ext cx="1585152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it-CH" sz="2400" spc="-1" strike="noStrike">
                <a:solidFill>
                  <a:srgbClr val="000000"/>
                </a:solidFill>
                <a:latin typeface="Arial"/>
                <a:ea typeface="Arial"/>
              </a:rPr>
              <a:t>3D section of a blood vessel from the heart, Diego Rossinelli.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3"/>
          <a:stretch/>
        </p:blipFill>
        <p:spPr>
          <a:xfrm>
            <a:off x="19202400" y="37719000"/>
            <a:ext cx="5063760" cy="3555000"/>
          </a:xfrm>
          <a:prstGeom prst="rect">
            <a:avLst/>
          </a:prstGeom>
          <a:ln w="0">
            <a:noFill/>
          </a:ln>
        </p:spPr>
      </p:pic>
      <p:sp>
        <p:nvSpPr>
          <p:cNvPr id="49" name=""/>
          <p:cNvSpPr/>
          <p:nvPr/>
        </p:nvSpPr>
        <p:spPr>
          <a:xfrm>
            <a:off x="685800" y="20345400"/>
            <a:ext cx="11199960" cy="65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Light transport of high amounts of data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685800" y="21717000"/>
            <a:ext cx="9828360" cy="11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3D Perception vs. Slice.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160"/>
              </a:spcBef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Light attenuation.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Rotation of 3D signal with high performance methods.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"/>
          <p:cNvSpPr/>
          <p:nvPr/>
        </p:nvSpPr>
        <p:spPr>
          <a:xfrm>
            <a:off x="14401800" y="36258480"/>
            <a:ext cx="1485756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Frequency analysis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"/>
          <p:cNvSpPr/>
          <p:nvPr/>
        </p:nvSpPr>
        <p:spPr>
          <a:xfrm>
            <a:off x="230040" y="37174320"/>
            <a:ext cx="799956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Digital Filter Design / FIR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11430000" y="30175200"/>
            <a:ext cx="3886200" cy="1143000"/>
          </a:xfrm>
          <a:prstGeom prst="rightArrow">
            <a:avLst>
              <a:gd name="adj1" fmla="val 50000"/>
              <a:gd name="adj2" fmla="val 91667"/>
            </a:avLst>
          </a:prstGeom>
          <a:solidFill>
            <a:srgbClr val="000000"/>
          </a:solidFill>
          <a:ln w="0">
            <a:solidFill>
              <a:srgbClr val="1f4e7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4" name=""/>
          <p:cNvSpPr/>
          <p:nvPr/>
        </p:nvSpPr>
        <p:spPr>
          <a:xfrm>
            <a:off x="13716000" y="27660600"/>
            <a:ext cx="132573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"/>
          <p:cNvSpPr/>
          <p:nvPr/>
        </p:nvSpPr>
        <p:spPr>
          <a:xfrm>
            <a:off x="13944600" y="27660600"/>
            <a:ext cx="1440108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Three 1D translations of data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"/>
          <p:cNvSpPr/>
          <p:nvPr/>
        </p:nvSpPr>
        <p:spPr>
          <a:xfrm>
            <a:off x="14173200" y="28803600"/>
            <a:ext cx="1440108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"/>
          <p:cNvSpPr/>
          <p:nvPr/>
        </p:nvSpPr>
        <p:spPr>
          <a:xfrm>
            <a:off x="1371960" y="38176200"/>
            <a:ext cx="6857640" cy="140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Property of DFT → Shift equivariance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160"/>
              </a:spcBef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Fractional Shift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Smoothing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"/>
          <p:cNvSpPr/>
          <p:nvPr/>
        </p:nvSpPr>
        <p:spPr>
          <a:xfrm>
            <a:off x="2057400" y="35204400"/>
            <a:ext cx="6400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Three-pass rotation, Michael Unser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4"/>
          <a:stretch/>
        </p:blipFill>
        <p:spPr>
          <a:xfrm>
            <a:off x="11430000" y="21031560"/>
            <a:ext cx="5943240" cy="5943240"/>
          </a:xfrm>
          <a:prstGeom prst="rect">
            <a:avLst/>
          </a:prstGeom>
          <a:ln w="0">
            <a:noFill/>
          </a:ln>
        </p:spPr>
      </p:pic>
      <p:sp>
        <p:nvSpPr>
          <p:cNvPr id="60" name=""/>
          <p:cNvSpPr txBox="1"/>
          <p:nvPr/>
        </p:nvSpPr>
        <p:spPr>
          <a:xfrm>
            <a:off x="16687800" y="29032200"/>
            <a:ext cx="9601200" cy="215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1D </a:t>
            </a:r>
            <a:r>
              <a:rPr b="0" lang="en-US" sz="2400" spc="-1" strike="noStrike">
                <a:solidFill>
                  <a:srgbClr val="000000"/>
                </a:solidFill>
                <a:latin typeface="TexMaths Symbols"/>
                <a:ea typeface="TexMaths Symbols"/>
              </a:rPr>
              <a:t>f(x−h) f(x</a:t>
            </a:r>
            <a:r>
              <a:rPr b="0" lang="en-US" sz="2400" spc="-1" strike="noStrike" baseline="-8000">
                <a:solidFill>
                  <a:srgbClr val="000000"/>
                </a:solidFill>
                <a:latin typeface="TexMaths Symbols"/>
                <a:ea typeface="TexMaths Symbols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TexMaths Symbols"/>
                <a:ea typeface="TexMaths Symbols"/>
              </a:rPr>
              <a:t>)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2400" spc="-1" strike="noStrike">
                <a:solidFill>
                  <a:srgbClr val="000000"/>
                </a:solidFill>
                <a:latin typeface="TexMaths Symbols"/>
                <a:ea typeface="TexMaths Symbols"/>
              </a:rPr>
              <a:t>f ≈ ∑</a:t>
            </a:r>
            <a:r>
              <a:rPr b="0" lang="en-US" sz="2400" spc="-1" strike="noStrike" baseline="-8000">
                <a:solidFill>
                  <a:srgbClr val="000000"/>
                </a:solidFill>
                <a:latin typeface="TexMaths Symbols"/>
                <a:ea typeface="TexMaths Symbols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TexMaths Symbols"/>
                <a:ea typeface="TexMaths Symbols"/>
              </a:rPr>
              <a:t> φ</a:t>
            </a:r>
            <a:r>
              <a:rPr b="0" lang="en-US" sz="2400" spc="-1" strike="noStrike" baseline="-8000">
                <a:solidFill>
                  <a:srgbClr val="000000"/>
                </a:solidFill>
                <a:latin typeface="TexMaths Symbols"/>
                <a:ea typeface="TexMaths Symbols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TexMaths Symbols"/>
                <a:ea typeface="TexMaths Symbols"/>
              </a:rPr>
              <a:t> c</a:t>
            </a:r>
            <a:r>
              <a:rPr b="0" lang="en-US" sz="2400" spc="-1" strike="noStrike" baseline="-8000">
                <a:solidFill>
                  <a:srgbClr val="000000"/>
                </a:solidFill>
                <a:latin typeface="TexMaths Symbols"/>
                <a:ea typeface="TexMaths Symbols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TexMaths Symbols"/>
                <a:ea typeface="TexMaths Symbols"/>
              </a:rPr>
              <a:t> → Ax=b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How to design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 high order scheme but local?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"/>
          <p:cNvSpPr/>
          <p:nvPr/>
        </p:nvSpPr>
        <p:spPr>
          <a:xfrm rot="9060000">
            <a:off x="11692080" y="35019360"/>
            <a:ext cx="3886200" cy="1143000"/>
          </a:xfrm>
          <a:prstGeom prst="rightArrow">
            <a:avLst>
              <a:gd name="adj1" fmla="val 50000"/>
              <a:gd name="adj2" fmla="val 91667"/>
            </a:avLst>
          </a:prstGeom>
          <a:solidFill>
            <a:srgbClr val="000000"/>
          </a:solidFill>
          <a:ln w="0">
            <a:solidFill>
              <a:srgbClr val="1f4e7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</TotalTime>
  <Application>LibreOffice/7.5.4.2$Linux_X86_64 LibreOffice_project/50$Build-2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2023-06-22T10:06:52Z</dcterms:modified>
  <cp:revision>15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